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bin" panose="020B0604020202020204" charset="0"/>
      <p:regular r:id="rId15"/>
    </p:embeddedFont>
    <p:embeddedFont>
      <p:font typeface="Cabin Bold" panose="020B0604020202020204" charset="0"/>
      <p:bold r:id="rId16"/>
    </p:embeddedFont>
    <p:embeddedFont>
      <p:font typeface="DejaVu Serif Bold" panose="020B0604020202020204" charset="0"/>
      <p:bold r:id="rId17"/>
    </p:embeddedFont>
    <p:embeddedFont>
      <p:font typeface="Noto Serif Display Bold Italics" panose="020B0604020202020204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783B3-05C5-4F87-B41F-1F8A87F84CF5}" type="datetimeFigureOut">
              <a:rPr lang="vi-VN" smtClean="0"/>
              <a:t>26/12/2024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49723-0638-4666-ABE2-DB361FEDA39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3017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49723-0638-4666-ABE2-DB361FEDA39F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52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600200" y="3948822"/>
            <a:ext cx="1487725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775"/>
              </a:lnSpc>
            </a:pPr>
            <a:r>
              <a:rPr lang="en-US" sz="4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ĐỀ TÀI:</a:t>
            </a:r>
            <a:endParaRPr lang="en-US" sz="4000" dirty="0">
              <a:solidFill>
                <a:srgbClr val="0E2F5F"/>
              </a:solidFill>
              <a:latin typeface="Times New Roman" panose="02020603050405020304" pitchFamily="18" charset="0"/>
              <a:ea typeface="DejaVu Serif Bold" panose="02060803050605020204"/>
              <a:cs typeface="Times New Roman" panose="02020603050405020304" pitchFamily="18" charset="0"/>
              <a:sym typeface="DejaVu Serif Bold" panose="02060803050605020204"/>
            </a:endParaRPr>
          </a:p>
          <a:p>
            <a:pPr algn="ctr">
              <a:lnSpc>
                <a:spcPts val="7775"/>
              </a:lnSpc>
            </a:pPr>
            <a:r>
              <a:rPr lang="en-US" sz="4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ĐẾM SỐ LƯỢNG SẢN PHẨM SỬ DỤNG CẢM BIẾN HỒNG NGOẠI, HIỂN THỊ LÊN MÀN HÌNH LCD THÔNG QUA ARDUINO</a:t>
            </a:r>
          </a:p>
          <a:p>
            <a:pPr algn="ctr">
              <a:lnSpc>
                <a:spcPts val="7775"/>
              </a:lnSpc>
            </a:pPr>
            <a:endParaRPr lang="en-US" sz="2800" b="1" dirty="0">
              <a:solidFill>
                <a:srgbClr val="0E2F5F"/>
              </a:solidFill>
              <a:latin typeface="DejaVu Serif Bold" panose="02060803050605020204"/>
              <a:ea typeface="DejaVu Serif Bold" panose="02060803050605020204"/>
              <a:cs typeface="DejaVu Serif Bold" panose="02060803050605020204"/>
              <a:sym typeface="DejaVu Serif Bold" panose="02060803050605020204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4648200" y="2355285"/>
            <a:ext cx="8574087" cy="150018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ĐỒ ÁN KỸ THUẬT LẬP TRÌNH</a:t>
            </a:r>
            <a:endParaRPr lang="vi-VN" sz="4000" b="1" dirty="0">
              <a:latin typeface="Times New Roman" panose="02020603050405020304" pitchFamily="18" charset="0"/>
              <a:ea typeface="DejaVu Serif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54487" y="962562"/>
            <a:ext cx="9067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TRƯỜNG ĐẠI HỌC VINH</a:t>
            </a:r>
          </a:p>
          <a:p>
            <a:pPr algn="ctr"/>
            <a:r>
              <a:rPr lang="en-US" sz="4400" dirty="0"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VIỆN KỸ THUẬT VÀ CÔNG NGHỆ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3CEFF-72AD-8A3C-127B-3C747F0084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398" y="793346"/>
            <a:ext cx="2840402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0200" y="6916348"/>
            <a:ext cx="5650143" cy="3370652"/>
            <a:chOff x="0" y="0"/>
            <a:chExt cx="1488104" cy="444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104" cy="444153"/>
            </a:xfrm>
            <a:custGeom>
              <a:avLst/>
              <a:gdLst/>
              <a:ahLst/>
              <a:cxnLst/>
              <a:rect l="l" t="t" r="r" b="b"/>
              <a:pathLst>
                <a:path w="1488104" h="444153">
                  <a:moveTo>
                    <a:pt x="0" y="0"/>
                  </a:moveTo>
                  <a:lnTo>
                    <a:pt x="1488104" y="0"/>
                  </a:lnTo>
                  <a:lnTo>
                    <a:pt x="1488104" y="444153"/>
                  </a:lnTo>
                  <a:lnTo>
                    <a:pt x="0" y="444153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104" cy="491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38703" y="516931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5500501" y="4181316"/>
            <a:ext cx="5590138" cy="4893285"/>
          </a:xfrm>
          <a:custGeom>
            <a:avLst/>
            <a:gdLst/>
            <a:ahLst/>
            <a:cxnLst/>
            <a:rect l="l" t="t" r="r" b="b"/>
            <a:pathLst>
              <a:path w="5590138" h="4893285">
                <a:moveTo>
                  <a:pt x="0" y="0"/>
                </a:moveTo>
                <a:lnTo>
                  <a:pt x="5590138" y="0"/>
                </a:lnTo>
                <a:lnTo>
                  <a:pt x="5590138" y="4893285"/>
                </a:lnTo>
                <a:lnTo>
                  <a:pt x="0" y="489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06503" y="92235"/>
            <a:ext cx="17881497" cy="4227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2.4. </a:t>
            </a:r>
            <a:r>
              <a:rPr lang="en-US" sz="45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Phần</a:t>
            </a:r>
            <a:r>
              <a:rPr lang="en-US" sz="45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45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mềm</a:t>
            </a:r>
            <a:r>
              <a:rPr lang="en-US" sz="45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Arduino IDE</a:t>
            </a:r>
          </a:p>
          <a:p>
            <a:pPr algn="just">
              <a:lnSpc>
                <a:spcPts val="4480"/>
              </a:lnSpc>
            </a:pPr>
            <a:r>
              <a:rPr lang="en-US" sz="32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2.4.1. </a:t>
            </a:r>
            <a:r>
              <a:rPr lang="en-US" sz="32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Giới</a:t>
            </a:r>
            <a:r>
              <a:rPr lang="en-US" sz="32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2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thiệu</a:t>
            </a:r>
            <a:r>
              <a:rPr lang="en-US" sz="32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2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phần</a:t>
            </a:r>
            <a:r>
              <a:rPr lang="en-US" sz="32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2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mềm</a:t>
            </a:r>
            <a:r>
              <a:rPr lang="en-US" sz="32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Arduino IDE</a:t>
            </a:r>
          </a:p>
          <a:p>
            <a:pPr algn="just">
              <a:lnSpc>
                <a:spcPts val="4480"/>
              </a:lnSpc>
            </a:pPr>
            <a:r>
              <a:rPr lang="en-US" sz="32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Môi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trường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phát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triển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tích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hợp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Arduino IDE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ứng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dụng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đa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nền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tảng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viết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bằng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Java,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dẫn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xuất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từ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IDE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ngôn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ngữ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lập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trình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xử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lý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dự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lắp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ráp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just">
              <a:lnSpc>
                <a:spcPts val="4480"/>
              </a:lnSpc>
            </a:pP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Chương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trình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Arduino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viết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bằng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Choặc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C++. Arduino IDE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kèm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với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thư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viện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phần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mềm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gọi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"Wiring"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từ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dự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lắp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ráp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ban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hoạt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động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vào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ra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phổ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trở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nên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dễ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dàng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hơn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2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nhiều</a:t>
            </a:r>
            <a:r>
              <a:rPr lang="en-US" sz="32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marL="0" lvl="0" indent="0" algn="just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7760" y="9377045"/>
            <a:ext cx="8700135" cy="1220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i="1">
                <a:solidFill>
                  <a:srgbClr val="021828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Giao diện Phần mềm Arduino IDE</a:t>
            </a:r>
          </a:p>
          <a:p>
            <a:pPr algn="ctr">
              <a:lnSpc>
                <a:spcPts val="4760"/>
              </a:lnSpc>
            </a:pPr>
            <a:endParaRPr lang="en-US" sz="3400" b="1" i="1">
              <a:solidFill>
                <a:srgbClr val="021828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73633" y="1827673"/>
            <a:ext cx="6931060" cy="8264962"/>
          </a:xfrm>
          <a:custGeom>
            <a:avLst/>
            <a:gdLst/>
            <a:ahLst/>
            <a:cxnLst/>
            <a:rect l="l" t="t" r="r" b="b"/>
            <a:pathLst>
              <a:path w="6931060" h="8264962">
                <a:moveTo>
                  <a:pt x="0" y="0"/>
                </a:moveTo>
                <a:lnTo>
                  <a:pt x="6931060" y="0"/>
                </a:lnTo>
                <a:lnTo>
                  <a:pt x="6931060" y="8264962"/>
                </a:lnTo>
                <a:lnTo>
                  <a:pt x="0" y="826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587421" y="267626"/>
            <a:ext cx="17700579" cy="260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CHƯƠNG 3: THIẾT KẾ TRÊN PHẦN MỀM ARDUINO</a:t>
            </a:r>
          </a:p>
          <a:p>
            <a:pPr algn="just">
              <a:lnSpc>
                <a:spcPts val="5180"/>
              </a:lnSpc>
            </a:pP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3.1.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Thuật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toán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điều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khiển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                                                    3.2.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Kết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quả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thực</a:t>
            </a:r>
            <a:r>
              <a:rPr lang="en-US" sz="37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7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nghiệm</a:t>
            </a:r>
            <a:endParaRPr lang="en-US" sz="3700" b="1" dirty="0">
              <a:solidFill>
                <a:srgbClr val="021828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algn="just">
              <a:lnSpc>
                <a:spcPts val="5180"/>
              </a:lnSpc>
            </a:pPr>
            <a:endParaRPr lang="en-US" sz="3700" b="1" dirty="0">
              <a:solidFill>
                <a:srgbClr val="02182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marL="0" lvl="0" indent="0" algn="just">
              <a:lnSpc>
                <a:spcPts val="5180"/>
              </a:lnSpc>
              <a:spcBef>
                <a:spcPct val="0"/>
              </a:spcBef>
            </a:pPr>
            <a:endParaRPr lang="en-US" sz="3700" b="1" dirty="0">
              <a:solidFill>
                <a:srgbClr val="02182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5852112"/>
            <a:ext cx="3041936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021828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KẾT LUẬN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8196" y="6627654"/>
            <a:ext cx="10515294" cy="416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1.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Mạch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chạy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ổn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định</a:t>
            </a:r>
            <a:endParaRPr lang="en-US" sz="2900" dirty="0">
              <a:solidFill>
                <a:srgbClr val="021828"/>
              </a:solidFill>
              <a:latin typeface="Times New Roman" panose="02020603050405020304" pitchFamily="18" charset="0"/>
              <a:ea typeface="Cabin" panose="00000500000000000000"/>
              <a:cs typeface="Times New Roman" panose="02020603050405020304" pitchFamily="18" charset="0"/>
              <a:sym typeface="Cabin" panose="00000500000000000000"/>
            </a:endParaRPr>
          </a:p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2.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Sơ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đồ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đấu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nối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đơn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giản</a:t>
            </a:r>
            <a:endParaRPr lang="en-US" sz="2900" dirty="0">
              <a:solidFill>
                <a:srgbClr val="021828"/>
              </a:solidFill>
              <a:latin typeface="Times New Roman" panose="02020603050405020304" pitchFamily="18" charset="0"/>
              <a:ea typeface="Cabin" panose="00000500000000000000"/>
              <a:cs typeface="Times New Roman" panose="02020603050405020304" pitchFamily="18" charset="0"/>
              <a:sym typeface="Cabin" panose="00000500000000000000"/>
            </a:endParaRPr>
          </a:p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3.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Độ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nhạy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của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cao</a:t>
            </a:r>
            <a:endParaRPr lang="en-US" sz="2900" dirty="0">
              <a:solidFill>
                <a:srgbClr val="021828"/>
              </a:solidFill>
              <a:latin typeface="Times New Roman" panose="02020603050405020304" pitchFamily="18" charset="0"/>
              <a:ea typeface="Cabin" panose="00000500000000000000"/>
              <a:cs typeface="Times New Roman" panose="02020603050405020304" pitchFamily="18" charset="0"/>
              <a:sym typeface="Cabin" panose="00000500000000000000"/>
            </a:endParaRPr>
          </a:p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4.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có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hiệu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của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thì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xuất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lên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màn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hình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LCD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khá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nhanh</a:t>
            </a:r>
            <a:endParaRPr lang="en-US" sz="2900" dirty="0">
              <a:solidFill>
                <a:srgbClr val="021828"/>
              </a:solidFill>
              <a:latin typeface="Times New Roman" panose="02020603050405020304" pitchFamily="18" charset="0"/>
              <a:ea typeface="Cabin" panose="00000500000000000000"/>
              <a:cs typeface="Times New Roman" panose="02020603050405020304" pitchFamily="18" charset="0"/>
              <a:sym typeface="Cabin" panose="00000500000000000000"/>
            </a:endParaRPr>
          </a:p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5.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Nhưng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đôi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gặp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trục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trặc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về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do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khoảng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cách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đếm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hơi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hạn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chế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chỉ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khoảng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5cm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mặc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dù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nhóm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em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đã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căn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chỉnh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trở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trên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29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29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l">
              <a:lnSpc>
                <a:spcPts val="4060"/>
              </a:lnSpc>
            </a:pPr>
            <a:endParaRPr lang="en-US" sz="29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F61DDD-DAD8-32A8-FF0C-67E36EC08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7814" y="1737560"/>
            <a:ext cx="5234386" cy="3863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6850" b="1" dirty="0">
                <a:solidFill>
                  <a:srgbClr val="0E2F5F"/>
                </a:solidFill>
                <a:latin typeface="Times New Roman" panose="02020603050405020304" pitchFamily="18" charset="0"/>
                <a:ea typeface="Barlow Condensed Heavy" panose="00000A06000000000000"/>
                <a:cs typeface="Times New Roman" panose="02020603050405020304" pitchFamily="18" charset="0"/>
                <a:sym typeface="Barlow Condensed Heavy" panose="00000A06000000000000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90815" y="3771900"/>
            <a:ext cx="2594369" cy="4588246"/>
            <a:chOff x="0" y="0"/>
            <a:chExt cx="683291" cy="120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35000" y="1261991"/>
            <a:ext cx="3789904" cy="665701"/>
            <a:chOff x="0" y="0"/>
            <a:chExt cx="99816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-1700764" y="-157019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209800" y="1574973"/>
            <a:ext cx="7086600" cy="761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66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Thành </a:t>
            </a:r>
            <a:r>
              <a:rPr lang="vi-VN" sz="66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viên</a:t>
            </a:r>
            <a:r>
              <a:rPr lang="en-US" sz="66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66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nhóm</a:t>
            </a:r>
            <a:r>
              <a:rPr lang="en-US" sz="66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:</a:t>
            </a:r>
          </a:p>
          <a:p>
            <a:pPr lvl="0">
              <a:defRPr/>
            </a:pP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1.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Hồ Đình Huân</a:t>
            </a:r>
            <a:endParaRPr lang="en-US" sz="4800" b="1" dirty="0">
              <a:solidFill>
                <a:srgbClr val="0E2F5F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lvl="0">
              <a:defRPr/>
            </a:pP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Trần Danh Hoàng</a:t>
            </a:r>
            <a:endParaRPr lang="en-US" sz="4800" b="1" dirty="0">
              <a:solidFill>
                <a:srgbClr val="0E2F5F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lvl="0">
              <a:defRPr/>
            </a:pP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3.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Trịnh Quang Huy</a:t>
            </a:r>
            <a:endParaRPr lang="en-US" sz="4800" b="1" dirty="0">
              <a:solidFill>
                <a:srgbClr val="0E2F5F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lvl="0">
              <a:defRPr/>
            </a:pP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4.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Lô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Quốc Hội</a:t>
            </a:r>
            <a:endParaRPr lang="en-US" sz="4800" b="1" dirty="0">
              <a:solidFill>
                <a:srgbClr val="0E2F5F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lvl="0">
              <a:defRPr/>
            </a:pP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5.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Nguyễn Trọng Hồng</a:t>
            </a:r>
            <a:endParaRPr lang="en-US" sz="4800" b="1" dirty="0">
              <a:solidFill>
                <a:srgbClr val="0E2F5F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lvl="0">
              <a:defRPr/>
            </a:pP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6.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Đậu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Thế</a:t>
            </a:r>
            <a:r>
              <a:rPr lang="en-US" sz="48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Hoàng</a:t>
            </a:r>
          </a:p>
          <a:p>
            <a:pPr lvl="0">
              <a:defRPr/>
            </a:pPr>
            <a:endParaRPr lang="en-US" sz="4500" b="1" dirty="0">
              <a:solidFill>
                <a:srgbClr val="0E2F5F"/>
              </a:solidFill>
              <a:latin typeface="+mj-lt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lvl="0">
              <a:defRPr/>
            </a:pPr>
            <a:endParaRPr lang="en-US" sz="4500" dirty="0">
              <a:solidFill>
                <a:srgbClr val="0E2F5F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lvl="0">
              <a:defRPr/>
            </a:pPr>
            <a:r>
              <a:rPr lang="en-US" sz="4500" b="1" dirty="0">
                <a:solidFill>
                  <a:srgbClr val="0E2F5F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 </a:t>
            </a:r>
            <a:endParaRPr lang="vi-VN" sz="4500" b="1" kern="0" dirty="0">
              <a:solidFill>
                <a:srgbClr val="FF0000"/>
              </a:solidFill>
              <a:latin typeface="Cabin Bold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4219952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689442"/>
            <a:ext cx="5650143" cy="56501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1795" r="-3179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7613808" y="2820759"/>
            <a:ext cx="8943200" cy="623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1.1.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Khái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quát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về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Arduino</a:t>
            </a:r>
          </a:p>
          <a:p>
            <a:pPr algn="just">
              <a:lnSpc>
                <a:spcPts val="4900"/>
              </a:lnSpc>
            </a:pP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1.1.1.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Lịch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sử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phát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triển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của</a:t>
            </a:r>
            <a:r>
              <a:rPr lang="en-US" sz="3500" b="1" i="1" dirty="0">
                <a:solidFill>
                  <a:srgbClr val="021828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Arduino</a:t>
            </a: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Arduino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khởi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động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vào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năm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2005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như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dự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dành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sinh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viên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trại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Interaction Design Institute Ivrea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tại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Italy.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tên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"Arduino"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đến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từ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quán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bar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tại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Ivrea,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nơi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nhà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sáng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lập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của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dự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này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thường xuyên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gặp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mặt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Trên 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hì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1 là Arduino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những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năm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05645" y="342628"/>
            <a:ext cx="11609157" cy="202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CHƯƠNG 1. TỔNG QUAN VỀ CÁC THIẾT BỊ ĐƯỢC SỬ DỤNG</a:t>
            </a:r>
          </a:p>
          <a:p>
            <a:pPr algn="l">
              <a:lnSpc>
                <a:spcPts val="4445"/>
              </a:lnSpc>
            </a:pPr>
            <a:endParaRPr lang="en-US" sz="4500" b="1" dirty="0">
              <a:solidFill>
                <a:srgbClr val="0E2F5F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38200" y="7698105"/>
            <a:ext cx="5626100" cy="1220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i="1" dirty="0">
                <a:solidFill>
                  <a:srgbClr val="000000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Arduino UNO ( 2006 )</a:t>
            </a:r>
          </a:p>
          <a:p>
            <a:pPr algn="ctr">
              <a:lnSpc>
                <a:spcPts val="4760"/>
              </a:lnSpc>
            </a:pPr>
            <a:endParaRPr lang="en-US" sz="3400" b="1" i="1" dirty="0">
              <a:solidFill>
                <a:srgbClr val="000000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</p:spTree>
    <p:extLst>
      <p:ext uri="{BB962C8B-B14F-4D97-AF65-F5344CB8AC3E}">
        <p14:creationId xmlns:p14="http://schemas.microsoft.com/office/powerpoint/2010/main" val="255954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544082"/>
            <a:ext cx="1043351" cy="1043351"/>
            <a:chOff x="0" y="0"/>
            <a:chExt cx="274792" cy="274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57818" y="6828520"/>
            <a:ext cx="585116" cy="474476"/>
          </a:xfrm>
          <a:custGeom>
            <a:avLst/>
            <a:gdLst/>
            <a:ahLst/>
            <a:cxnLst/>
            <a:rect l="l" t="t" r="r" b="b"/>
            <a:pathLst>
              <a:path w="585116" h="474476">
                <a:moveTo>
                  <a:pt x="0" y="0"/>
                </a:moveTo>
                <a:lnTo>
                  <a:pt x="585116" y="0"/>
                </a:lnTo>
                <a:lnTo>
                  <a:pt x="585116" y="474476"/>
                </a:lnTo>
                <a:lnTo>
                  <a:pt x="0" y="47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796432"/>
            <a:ext cx="11239369" cy="68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1.1.2. 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Một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số đặc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điê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̉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m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,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cấu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tạ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o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củ</a:t>
            </a:r>
            <a:r>
              <a:rPr lang="vi-VN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a</a:t>
            </a:r>
            <a:r>
              <a:rPr lang="en-US" sz="4500" b="1" i="1" dirty="0">
                <a:solidFill>
                  <a:srgbClr val="0E2F5F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Arduino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4229" y="1442183"/>
            <a:ext cx="13966101" cy="426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</a:t>
            </a:r>
            <a:r>
              <a:rPr lang="en-US" sz="30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a. </a:t>
            </a:r>
            <a:r>
              <a:rPr lang="vi-VN" sz="30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Đặc điểm:</a:t>
            </a:r>
            <a:endParaRPr lang="en-US" sz="3000" b="1" dirty="0">
              <a:solidFill>
                <a:srgbClr val="021828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Arduino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nền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tảng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tạo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mẫu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điện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tử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mã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mở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sử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dụng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nhằm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xây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dựng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ứng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dụng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điện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tử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tương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tác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với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nhau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hoặc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với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môi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trường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thuận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tiện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dễ dàn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hơn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 </a:t>
            </a: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Arduino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công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cụ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hỗ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trợ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đắc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lực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công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việc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lập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trình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Điểm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hấp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dẫn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ở Arduino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với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người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đam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mê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lập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trình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ngôn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ngữ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dễ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học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khá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giống</a:t>
            </a:r>
            <a:r>
              <a:rPr lang="en-US" sz="30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C/C++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72051" y="6203191"/>
            <a:ext cx="12358278" cy="3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Nền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tảng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mẫu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này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giống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như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máy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tính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thu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nhỏ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giúp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lập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trình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thực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hiện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dự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điện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tử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mà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không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cần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phải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đến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công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cụ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chuyên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để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phục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vụ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việc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nạp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code.</a:t>
            </a: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Phần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mềm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này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tương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tác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với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thế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giới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bên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ngoài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thông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qua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điện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tử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đèn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động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cơ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73054" y="4392170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92400" y="187790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1028700" y="190500"/>
            <a:ext cx="1608015" cy="14937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2067446"/>
            <a:ext cx="13715435" cy="686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b. </a:t>
            </a:r>
            <a:r>
              <a:rPr lang="en-US" sz="35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Cấu</a:t>
            </a:r>
            <a:r>
              <a:rPr lang="en-US" sz="3500" b="1" dirty="0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500" b="1" dirty="0" err="1">
                <a:solidFill>
                  <a:srgbClr val="021828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tạo</a:t>
            </a:r>
            <a:endParaRPr lang="en-US" sz="3500" b="1" dirty="0">
              <a:solidFill>
                <a:srgbClr val="021828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Phần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cứng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Arduino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bảng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mạch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mở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cùng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bộ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vi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xử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lý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chân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vào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/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ra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(I/ O)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để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liên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lạc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khiển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đối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tượng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vật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lý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(LED, servo,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nút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v.v.).</a:t>
            </a: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phần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mềm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mở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tương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tự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như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C ++.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Môi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trường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phát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triển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tích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hợp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Arduino (IDE – Integrated Development Environment) </a:t>
            </a: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⇒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Tất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những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này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nhằm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hỗ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trợ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sinh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viên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nhà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sản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xuất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tự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do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phát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triển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ý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tưởng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của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họ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thành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đối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tượng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thực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sự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một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cách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dễ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500" dirty="0" err="1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dàng</a:t>
            </a:r>
            <a:r>
              <a:rPr lang="en-US" sz="3500" dirty="0">
                <a:solidFill>
                  <a:srgbClr val="021828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21828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56543" y="-233943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6" name="Freeform 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9825265" y="3066855"/>
            <a:ext cx="7915317" cy="4720332"/>
          </a:xfrm>
          <a:custGeom>
            <a:avLst/>
            <a:gdLst/>
            <a:ahLst/>
            <a:cxnLst/>
            <a:rect l="l" t="t" r="r" b="b"/>
            <a:pathLst>
              <a:path w="7915317" h="4720332">
                <a:moveTo>
                  <a:pt x="0" y="0"/>
                </a:moveTo>
                <a:lnTo>
                  <a:pt x="7915317" y="0"/>
                </a:lnTo>
                <a:lnTo>
                  <a:pt x="7915317" y="4720332"/>
                </a:lnTo>
                <a:lnTo>
                  <a:pt x="0" y="472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-394817" y="455232"/>
            <a:ext cx="14868070" cy="192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20"/>
              </a:lnSpc>
            </a:pPr>
            <a:r>
              <a:rPr lang="en-US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Chi </a:t>
            </a:r>
            <a:r>
              <a:rPr lang="vi-VN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tiết</a:t>
            </a:r>
            <a:r>
              <a:rPr lang="en-US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</a:t>
            </a:r>
            <a:r>
              <a:rPr lang="vi-VN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phần</a:t>
            </a:r>
            <a:r>
              <a:rPr lang="en-US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</a:t>
            </a:r>
            <a:r>
              <a:rPr lang="vi-VN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cứng</a:t>
            </a:r>
            <a:r>
              <a:rPr lang="en-US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</a:t>
            </a:r>
            <a:r>
              <a:rPr lang="vi-VN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của</a:t>
            </a:r>
            <a:r>
              <a:rPr lang="en-US" sz="60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Arduino:</a:t>
            </a:r>
          </a:p>
          <a:p>
            <a:pPr marL="0" lvl="0" indent="0" algn="r">
              <a:lnSpc>
                <a:spcPts val="7620"/>
              </a:lnSpc>
              <a:spcBef>
                <a:spcPct val="0"/>
              </a:spcBef>
            </a:pPr>
            <a:endParaRPr lang="en-US" sz="6000" b="1" dirty="0">
              <a:solidFill>
                <a:srgbClr val="0E2F5F"/>
              </a:solidFill>
              <a:latin typeface="DejaVu Serif Bold" panose="02060803050605020204"/>
              <a:ea typeface="DejaVu Serif Bold" panose="02060803050605020204"/>
              <a:cs typeface="DejaVu Serif Bold" panose="02060803050605020204"/>
              <a:sym typeface="DejaVu Serif Bold" panose="02060803050605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73452" y="2593704"/>
            <a:ext cx="5313348" cy="536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1.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Cổng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USB</a:t>
            </a:r>
          </a:p>
          <a:p>
            <a:pPr algn="l">
              <a:lnSpc>
                <a:spcPts val="7140"/>
              </a:lnSpc>
            </a:pP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2. Jack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bin" panose="00000500000000000000"/>
              <a:cs typeface="Times New Roman" panose="02020603050405020304" pitchFamily="18" charset="0"/>
              <a:sym typeface="Cabin" panose="00000500000000000000"/>
            </a:endParaRPr>
          </a:p>
          <a:p>
            <a:pPr algn="l">
              <a:lnSpc>
                <a:spcPts val="7140"/>
              </a:lnSpc>
            </a:pP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3.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Hàng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Header</a:t>
            </a:r>
          </a:p>
          <a:p>
            <a:pPr algn="l">
              <a:lnSpc>
                <a:spcPts val="7140"/>
              </a:lnSpc>
            </a:pP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4.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Hàng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header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ứ 2</a:t>
            </a:r>
          </a:p>
          <a:p>
            <a:pPr algn="l">
              <a:lnSpc>
                <a:spcPts val="7140"/>
              </a:lnSpc>
            </a:pP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5.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Hàng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header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ứ 3</a:t>
            </a:r>
          </a:p>
          <a:p>
            <a:pPr algn="l">
              <a:lnSpc>
                <a:spcPts val="7140"/>
              </a:lnSpc>
            </a:pP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6. Chip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khiển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AVR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5265" y="8053654"/>
            <a:ext cx="7915317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i="1">
                <a:solidFill>
                  <a:srgbClr val="000000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Cấu tạo của Arduino</a:t>
            </a:r>
          </a:p>
          <a:p>
            <a:pPr algn="ctr">
              <a:lnSpc>
                <a:spcPts val="4760"/>
              </a:lnSpc>
            </a:pPr>
            <a:endParaRPr lang="en-US" sz="3400" b="1" i="1">
              <a:solidFill>
                <a:srgbClr val="000000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74747" y="-228087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09262" y="1824130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9" y="0"/>
                </a:lnTo>
                <a:lnTo>
                  <a:pt x="11301259" y="6342832"/>
                </a:lnTo>
                <a:lnTo>
                  <a:pt x="0" y="6342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-394817" y="320970"/>
            <a:ext cx="14868070" cy="177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85"/>
              </a:lnSpc>
            </a:pPr>
            <a:r>
              <a:rPr lang="vi-VN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Một</a:t>
            </a:r>
            <a:r>
              <a:rPr lang="en-US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</a:t>
            </a:r>
            <a:r>
              <a:rPr lang="vi-VN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s</a:t>
            </a:r>
            <a:r>
              <a:rPr lang="en-US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ố </a:t>
            </a:r>
            <a:r>
              <a:rPr lang="vi-VN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ứng</a:t>
            </a:r>
            <a:r>
              <a:rPr lang="en-US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</a:t>
            </a:r>
            <a:r>
              <a:rPr lang="vi-VN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dụng</a:t>
            </a:r>
            <a:r>
              <a:rPr lang="en-US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</a:t>
            </a:r>
            <a:r>
              <a:rPr lang="vi-VN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của</a:t>
            </a:r>
            <a:r>
              <a:rPr lang="en-US" sz="5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 Arduino</a:t>
            </a:r>
          </a:p>
          <a:p>
            <a:pPr marL="0" lvl="0" indent="0" algn="r">
              <a:lnSpc>
                <a:spcPts val="6985"/>
              </a:lnSpc>
              <a:spcBef>
                <a:spcPct val="0"/>
              </a:spcBef>
            </a:pPr>
            <a:endParaRPr lang="en-US" sz="5500" b="1" dirty="0">
              <a:solidFill>
                <a:srgbClr val="0E2F5F"/>
              </a:solidFill>
              <a:latin typeface="DejaVu Serif Bold" panose="02060803050605020204"/>
              <a:ea typeface="DejaVu Serif Bold" panose="02060803050605020204"/>
              <a:cs typeface="DejaVu Serif Bold" panose="02060803050605020204"/>
              <a:sym typeface="DejaVu Serif Bold" panose="02060803050605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252687"/>
            <a:ext cx="9629837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i="1">
                <a:solidFill>
                  <a:srgbClr val="000000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Một số ứng dụng thực tế của Arduino</a:t>
            </a:r>
          </a:p>
          <a:p>
            <a:pPr algn="ctr">
              <a:lnSpc>
                <a:spcPts val="4760"/>
              </a:lnSpc>
            </a:pPr>
            <a:endParaRPr lang="en-US" sz="3400" b="1" i="1">
              <a:solidFill>
                <a:srgbClr val="000000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00528" y="3683621"/>
            <a:ext cx="6181371" cy="476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0"/>
              </a:lnSpc>
            </a:pP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Bên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cạnh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đó, còn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rất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nhiều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những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ứng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dụng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khác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của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Arduino </a:t>
            </a:r>
            <a:r>
              <a:rPr lang="vi-V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như</a:t>
            </a:r>
            <a:r>
              <a:rPr lang="en-US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:</a:t>
            </a:r>
          </a:p>
          <a:p>
            <a:pPr algn="l">
              <a:lnSpc>
                <a:spcPts val="474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·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khiển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thiế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bị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âm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     thanh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,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ánh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sáng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l">
              <a:lnSpc>
                <a:spcPts val="474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·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Làm máy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in 3D.</a:t>
            </a:r>
          </a:p>
          <a:p>
            <a:pPr algn="l">
              <a:lnSpc>
                <a:spcPts val="474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·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đàn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bằng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ánh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sáng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  <a:p>
            <a:pPr algn="l">
              <a:lnSpc>
                <a:spcPts val="474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·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Làm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lò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nướng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bánh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biết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tweet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thông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báo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bánh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đã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chín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2513" y="765031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09922" y="3195851"/>
            <a:ext cx="10887302" cy="2862049"/>
          </a:xfrm>
          <a:custGeom>
            <a:avLst/>
            <a:gdLst/>
            <a:ahLst/>
            <a:cxnLst/>
            <a:rect l="l" t="t" r="r" b="b"/>
            <a:pathLst>
              <a:path w="10887302" h="2688021">
                <a:moveTo>
                  <a:pt x="0" y="0"/>
                </a:moveTo>
                <a:lnTo>
                  <a:pt x="10887302" y="0"/>
                </a:lnTo>
                <a:lnTo>
                  <a:pt x="10887302" y="2688021"/>
                </a:lnTo>
                <a:lnTo>
                  <a:pt x="0" y="26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785682" y="6386161"/>
            <a:ext cx="4311542" cy="3286667"/>
          </a:xfrm>
          <a:custGeom>
            <a:avLst/>
            <a:gdLst/>
            <a:ahLst/>
            <a:cxnLst/>
            <a:rect l="l" t="t" r="r" b="b"/>
            <a:pathLst>
              <a:path w="4311542" h="3286667">
                <a:moveTo>
                  <a:pt x="0" y="0"/>
                </a:moveTo>
                <a:lnTo>
                  <a:pt x="4311542" y="0"/>
                </a:lnTo>
                <a:lnTo>
                  <a:pt x="4311542" y="3286668"/>
                </a:lnTo>
                <a:lnTo>
                  <a:pt x="0" y="3286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2072896" y="4397417"/>
            <a:ext cx="5734462" cy="3371864"/>
          </a:xfrm>
          <a:custGeom>
            <a:avLst/>
            <a:gdLst/>
            <a:ahLst/>
            <a:cxnLst/>
            <a:rect l="l" t="t" r="r" b="b"/>
            <a:pathLst>
              <a:path w="5734462" h="3371864">
                <a:moveTo>
                  <a:pt x="0" y="0"/>
                </a:moveTo>
                <a:lnTo>
                  <a:pt x="5734462" y="0"/>
                </a:lnTo>
                <a:lnTo>
                  <a:pt x="5734462" y="3371864"/>
                </a:lnTo>
                <a:lnTo>
                  <a:pt x="0" y="337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037578" y="205982"/>
            <a:ext cx="12518273" cy="217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5"/>
              </a:lnSpc>
            </a:pPr>
            <a:r>
              <a:rPr lang="en-US" sz="4500" b="1" dirty="0">
                <a:solidFill>
                  <a:srgbClr val="0E2F5F"/>
                </a:solidFill>
                <a:latin typeface="Times New Roman" panose="02020603050405020304" pitchFamily="18" charset="0"/>
                <a:ea typeface="DejaVu Serif Bold" panose="02060803050605020204"/>
                <a:cs typeface="Times New Roman" panose="02020603050405020304" pitchFamily="18" charset="0"/>
                <a:sym typeface="DejaVu Serif Bold" panose="02060803050605020204"/>
              </a:rPr>
              <a:t>CHƯƠNG 2. THIẾT KẾ PHẦN CỨNG VÀ LẬP TRÌNH TRÊN ARDUINO IDE</a:t>
            </a:r>
          </a:p>
          <a:p>
            <a:pPr marL="0" lvl="0" indent="0" algn="ctr">
              <a:lnSpc>
                <a:spcPts val="5715"/>
              </a:lnSpc>
              <a:spcBef>
                <a:spcPct val="0"/>
              </a:spcBef>
            </a:pPr>
            <a:endParaRPr lang="en-US" sz="4500" b="1" dirty="0">
              <a:solidFill>
                <a:srgbClr val="0E2F5F"/>
              </a:solidFill>
              <a:latin typeface="DejaVu Serif Bold" panose="02060803050605020204"/>
              <a:ea typeface="DejaVu Serif Bold" panose="02060803050605020204"/>
              <a:cs typeface="DejaVu Serif Bold" panose="02060803050605020204"/>
              <a:sym typeface="DejaVu Serif Bold" panose="02060803050605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3682" y="1917667"/>
            <a:ext cx="9511067" cy="180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2.1.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Sơ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đồ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khối</a:t>
            </a:r>
          </a:p>
          <a:p>
            <a:pPr algn="l">
              <a:lnSpc>
                <a:spcPts val="4760"/>
              </a:lnSpc>
            </a:pP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Hình dưới là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sơ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ồ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kết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nối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của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hệ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thống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:</a:t>
            </a:r>
          </a:p>
          <a:p>
            <a:pPr algn="l">
              <a:lnSpc>
                <a:spcPts val="4760"/>
              </a:lnSpc>
            </a:pPr>
            <a:endParaRPr lang="en-US" sz="3400" dirty="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0642" y="6285147"/>
            <a:ext cx="11301259" cy="180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2.2.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Chức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năng của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các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khối</a:t>
            </a:r>
            <a:endParaRPr lang="en-US" sz="3400" b="1" dirty="0">
              <a:solidFill>
                <a:srgbClr val="000000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2.2.1.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Khối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cảm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biến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</a:p>
          <a:p>
            <a:pPr algn="l">
              <a:lnSpc>
                <a:spcPts val="4760"/>
              </a:lnSpc>
            </a:pPr>
            <a:endParaRPr lang="en-US" sz="3400" b="1" dirty="0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0880" y="9615805"/>
            <a:ext cx="7602220" cy="1005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i="1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Module FC-51 thu/phát hồng ngoại</a:t>
            </a:r>
          </a:p>
          <a:p>
            <a:pPr algn="ctr">
              <a:lnSpc>
                <a:spcPts val="3920"/>
              </a:lnSpc>
            </a:pPr>
            <a:endParaRPr lang="en-US" sz="2800" b="1" i="1">
              <a:solidFill>
                <a:srgbClr val="0E2F5F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36775" y="2517719"/>
            <a:ext cx="7351225" cy="21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2.2.2. </a:t>
            </a:r>
            <a:r>
              <a:rPr lang="vi-V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Khối</a:t>
            </a: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hiển</a:t>
            </a: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vi-VN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thị</a:t>
            </a: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a.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Đối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với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LCD 16×2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 sử dụng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ể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hiển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thị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trạng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thái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hoặc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thông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số.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Cabin" panose="00000500000000000000"/>
              <a:cs typeface="Times New Roman" panose="02020603050405020304" pitchFamily="18" charset="0"/>
              <a:sym typeface="Cabin" panose="00000500000000000000"/>
            </a:endParaRP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34941" y="8042810"/>
            <a:ext cx="5972417" cy="135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Sơ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đồ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các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chân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kết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nối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vi-VN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của</a:t>
            </a:r>
            <a:r>
              <a:rPr lang="en-US" sz="26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LCD 16x2</a:t>
            </a:r>
          </a:p>
          <a:p>
            <a:pPr algn="ctr">
              <a:lnSpc>
                <a:spcPts val="3640"/>
              </a:lnSpc>
            </a:pPr>
            <a:endParaRPr lang="en-US" sz="2600" b="1" i="1" dirty="0">
              <a:solidFill>
                <a:srgbClr val="0E2F5F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680" y="2647864"/>
            <a:ext cx="5702194" cy="4519376"/>
            <a:chOff x="0" y="-47625"/>
            <a:chExt cx="918548" cy="1600173"/>
          </a:xfrm>
        </p:grpSpPr>
        <p:sp>
          <p:nvSpPr>
            <p:cNvPr id="3" name="Freeform 3"/>
            <p:cNvSpPr/>
            <p:nvPr/>
          </p:nvSpPr>
          <p:spPr>
            <a:xfrm>
              <a:off x="35290" y="-34539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47963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5270158" y="28173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455920" y="2148875"/>
            <a:ext cx="6529522" cy="3599399"/>
          </a:xfrm>
          <a:custGeom>
            <a:avLst/>
            <a:gdLst/>
            <a:ahLst/>
            <a:cxnLst/>
            <a:rect l="l" t="t" r="r" b="b"/>
            <a:pathLst>
              <a:path w="6529522" h="3599399">
                <a:moveTo>
                  <a:pt x="0" y="0"/>
                </a:moveTo>
                <a:lnTo>
                  <a:pt x="6529522" y="0"/>
                </a:lnTo>
                <a:lnTo>
                  <a:pt x="6529522" y="3599399"/>
                </a:lnTo>
                <a:lnTo>
                  <a:pt x="0" y="3599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-5156323" y="869683"/>
            <a:ext cx="9200743" cy="1584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350"/>
              </a:lnSpc>
            </a:pPr>
            <a:r>
              <a:rPr lang="en-US" sz="50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b. </a:t>
            </a:r>
            <a:r>
              <a:rPr lang="en-US" sz="5000" b="1" dirty="0" err="1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Đối</a:t>
            </a:r>
            <a:r>
              <a:rPr lang="en-US" sz="50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5000" b="1" dirty="0" err="1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với</a:t>
            </a:r>
            <a:r>
              <a:rPr lang="en-US" sz="5000" b="1" dirty="0">
                <a:solidFill>
                  <a:srgbClr val="0E2F5F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I2C </a:t>
            </a:r>
          </a:p>
          <a:p>
            <a:pPr marL="0" lvl="0" indent="0" algn="r">
              <a:lnSpc>
                <a:spcPts val="6350"/>
              </a:lnSpc>
              <a:spcBef>
                <a:spcPct val="0"/>
              </a:spcBef>
            </a:pPr>
            <a:endParaRPr lang="en-US" sz="5000" b="1" dirty="0">
              <a:solidFill>
                <a:srgbClr val="0E2F5F"/>
              </a:solidFill>
              <a:latin typeface="Times New Roman" panose="02020603050405020304" pitchFamily="18" charset="0"/>
              <a:ea typeface="Cabin Bold" panose="00000800000000000000"/>
              <a:cs typeface="Times New Roman" panose="02020603050405020304" pitchFamily="18" charset="0"/>
              <a:sym typeface="Cabi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5920" y="5986820"/>
            <a:ext cx="6529522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en-US" sz="3400" b="1" i="1" dirty="0" err="1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Sơ</a:t>
            </a:r>
            <a:r>
              <a:rPr lang="en-US" sz="34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en-US" sz="3400" b="1" i="1" dirty="0" err="1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đồ</a:t>
            </a:r>
            <a:r>
              <a:rPr lang="en-US" sz="34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en-US" sz="3400" b="1" i="1" dirty="0" err="1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chân</a:t>
            </a:r>
            <a:r>
              <a:rPr lang="en-US" sz="34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</a:t>
            </a:r>
            <a:r>
              <a:rPr lang="en-US" sz="3400" b="1" i="1" dirty="0" err="1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của</a:t>
            </a:r>
            <a:r>
              <a:rPr lang="en-US" sz="3400" b="1" i="1" dirty="0">
                <a:solidFill>
                  <a:srgbClr val="0E2F5F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 I2C</a:t>
            </a:r>
          </a:p>
          <a:p>
            <a:pPr algn="ctr">
              <a:lnSpc>
                <a:spcPts val="4760"/>
              </a:lnSpc>
            </a:pPr>
            <a:endParaRPr lang="en-US" sz="3400" b="1" i="1" dirty="0">
              <a:solidFill>
                <a:srgbClr val="0E2F5F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23592" y="357957"/>
            <a:ext cx="10327728" cy="99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2.2.3. </a:t>
            </a:r>
            <a:r>
              <a:rPr lang="en-US" sz="4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Khối</a:t>
            </a: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vi </a:t>
            </a:r>
            <a:r>
              <a:rPr lang="en-US" sz="4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điều</a:t>
            </a: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khiển</a:t>
            </a: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và</a:t>
            </a: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khối</a:t>
            </a: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nguồn</a:t>
            </a: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</a:p>
          <a:p>
            <a:pPr algn="just">
              <a:lnSpc>
                <a:spcPts val="4760"/>
              </a:lnSpc>
            </a:pP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a.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Khối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vi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điều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khiển</a:t>
            </a:r>
            <a:endParaRPr lang="en-US" sz="3400" b="1" i="1" dirty="0">
              <a:solidFill>
                <a:srgbClr val="000000"/>
              </a:solidFill>
              <a:latin typeface="Times New Roman" panose="02020603050405020304" pitchFamily="18" charset="0"/>
              <a:ea typeface="Cabin Bold Italics" panose="00000800000000000000"/>
              <a:cs typeface="Times New Roman" panose="02020603050405020304" pitchFamily="18" charset="0"/>
              <a:sym typeface="Cabin Bold Italics" panose="00000800000000000000"/>
            </a:endParaRPr>
          </a:p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Khối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vi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khiển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khối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tích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hợp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trên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module Arduino Uno R3. </a:t>
            </a:r>
          </a:p>
          <a:p>
            <a:pPr algn="just">
              <a:lnSpc>
                <a:spcPts val="4760"/>
              </a:lnSpc>
            </a:pP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b.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Khối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nguồn</a:t>
            </a:r>
            <a:endParaRPr lang="en-US" sz="3400" b="1" i="1" dirty="0">
              <a:solidFill>
                <a:srgbClr val="000000"/>
              </a:solidFill>
              <a:latin typeface="Times New Roman" panose="02020603050405020304" pitchFamily="18" charset="0"/>
              <a:ea typeface="Cabin Bold Italics" panose="00000800000000000000"/>
              <a:cs typeface="Times New Roman" panose="02020603050405020304" pitchFamily="18" charset="0"/>
              <a:sym typeface="Cabin Bold Italics" panose="00000800000000000000"/>
            </a:endParaRPr>
          </a:p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Khối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cung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cấp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cho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toàn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bộ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hệ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thống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thông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thưởng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lấy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thông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qua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DC 3.3-5V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hoặc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lấy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nguồn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trực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tiếp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từ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Arduino.</a:t>
            </a:r>
          </a:p>
          <a:p>
            <a:pPr algn="just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2.3. </a:t>
            </a:r>
            <a:r>
              <a:rPr lang="en-US" sz="3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Nguyên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lý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hoạt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động</a:t>
            </a: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Cabin Bold" panose="00000800000000000000"/>
                <a:cs typeface="Times New Roman" panose="02020603050405020304" pitchFamily="18" charset="0"/>
                <a:sym typeface="Cabin Bold" panose="00000800000000000000"/>
              </a:rPr>
              <a:t> </a:t>
            </a:r>
          </a:p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Nguyên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lý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hoạt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động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của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mạch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như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 </a:t>
            </a:r>
            <a:r>
              <a:rPr lang="en-US" sz="3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sau</a:t>
            </a:r>
            <a:r>
              <a:rPr lang="en-US" sz="3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bin Bold Italics" panose="00000800000000000000"/>
                <a:cs typeface="Times New Roman" panose="02020603050405020304" pitchFamily="18" charset="0"/>
                <a:sym typeface="Cabin Bold Italics" panose="00000800000000000000"/>
              </a:rPr>
              <a:t>:</a:t>
            </a:r>
          </a:p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  -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Tại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thời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điểm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ban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đầu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chưa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có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vật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qua,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hồng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ngoại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không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nhận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hiệu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do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đó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không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có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hiệu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đưa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đến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vi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khiển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. </a:t>
            </a:r>
          </a:p>
          <a:p>
            <a:pPr algn="just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    -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có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vật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qua,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cảm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biến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hồng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ngoại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thu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nhận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được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hiệu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và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truyền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tín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hiệu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đến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vi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điều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khiển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 pitchFamily="18" charset="0"/>
                <a:ea typeface="Cabin" panose="00000500000000000000"/>
                <a:cs typeface="Times New Roman" panose="02020603050405020304" pitchFamily="18" charset="0"/>
                <a:sym typeface="Cabin" panose="00000500000000000000"/>
              </a:rPr>
              <a:t> Arduino</a:t>
            </a:r>
          </a:p>
          <a:p>
            <a:pPr algn="just">
              <a:lnSpc>
                <a:spcPts val="4760"/>
              </a:lnSpc>
            </a:pPr>
            <a:endParaRPr lang="en-US" sz="3400" dirty="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1007</Words>
  <Application>Microsoft Office PowerPoint</Application>
  <PresentationFormat>Custom</PresentationFormat>
  <Paragraphs>82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DejaVu Serif Bold</vt:lpstr>
      <vt:lpstr>Cabin</vt:lpstr>
      <vt:lpstr>Cabin Bold</vt:lpstr>
      <vt:lpstr>Times New Roman</vt:lpstr>
      <vt:lpstr>Noto Serif Display Bold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dc:creator/>
  <cp:lastModifiedBy>Trần Danh Hoàng</cp:lastModifiedBy>
  <cp:revision>10</cp:revision>
  <dcterms:created xsi:type="dcterms:W3CDTF">2006-08-16T00:00:00Z</dcterms:created>
  <dcterms:modified xsi:type="dcterms:W3CDTF">2024-12-26T14:58:41Z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4E4CDCB7841A4F1999B163CBA3A93E84_12</vt:lpwstr>
  </property>
  <property fmtid="{D5CDD505-2E9C-101B-9397-08002B2CF9AE}" pid="3" name="KSOProductBuildVer">
    <vt:lpwstr>1033-12.2.0.19307</vt:lpwstr>
  </property>
</Properties>
</file>